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image" Target="../media/image-1-3.png"/><Relationship Id="rId4" Type="http://schemas.openxmlformats.org/officeDocument/2006/relationships/image" Target="../media/image-1-4.svg"/><Relationship Id="rId5" Type="http://schemas.openxmlformats.org/officeDocument/2006/relationships/image" Target="../media/image-1-5.png"/><Relationship Id="rId6" Type="http://schemas.openxmlformats.org/officeDocument/2006/relationships/image" Target="../media/image-1-6.svg"/><Relationship Id="rId7" Type="http://schemas.openxmlformats.org/officeDocument/2006/relationships/image" Target="../media/image-1-7.png"/><Relationship Id="rId8" Type="http://schemas.openxmlformats.org/officeDocument/2006/relationships/image" Target="../media/image-1-8.sv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svg"/><Relationship Id="rId3" Type="http://schemas.openxmlformats.org/officeDocument/2006/relationships/image" Target="../media/image-10-3.png"/><Relationship Id="rId4" Type="http://schemas.openxmlformats.org/officeDocument/2006/relationships/image" Target="../media/image-10-4.sv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svg"/><Relationship Id="rId9" Type="http://schemas.openxmlformats.org/officeDocument/2006/relationships/image" Target="../media/image-2-9.png"/><Relationship Id="rId10" Type="http://schemas.openxmlformats.org/officeDocument/2006/relationships/image" Target="../media/image-2-10.sv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image" Target="../media/image-3-5.png"/><Relationship Id="rId6" Type="http://schemas.openxmlformats.org/officeDocument/2006/relationships/image" Target="../media/image-3-6.svg"/><Relationship Id="rId7" Type="http://schemas.openxmlformats.org/officeDocument/2006/relationships/image" Target="../media/image-3-7.png"/><Relationship Id="rId8" Type="http://schemas.openxmlformats.org/officeDocument/2006/relationships/image" Target="../media/image-3-8.svg"/><Relationship Id="rId9" Type="http://schemas.openxmlformats.org/officeDocument/2006/relationships/image" Target="../media/image-3-9.png"/><Relationship Id="rId10" Type="http://schemas.openxmlformats.org/officeDocument/2006/relationships/image" Target="../media/image-3-10.sv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image" Target="../media/image-4-3.png"/><Relationship Id="rId4" Type="http://schemas.openxmlformats.org/officeDocument/2006/relationships/image" Target="../media/image-4-4.svg"/><Relationship Id="rId5" Type="http://schemas.openxmlformats.org/officeDocument/2006/relationships/image" Target="../media/image-4-5.png"/><Relationship Id="rId6" Type="http://schemas.openxmlformats.org/officeDocument/2006/relationships/image" Target="../media/image-4-6.svg"/><Relationship Id="rId7" Type="http://schemas.openxmlformats.org/officeDocument/2006/relationships/image" Target="../media/image-4-7.png"/><Relationship Id="rId8" Type="http://schemas.openxmlformats.org/officeDocument/2006/relationships/image" Target="../media/image-4-8.svg"/><Relationship Id="rId9" Type="http://schemas.openxmlformats.org/officeDocument/2006/relationships/image" Target="../media/image-4-9.png"/><Relationship Id="rId10" Type="http://schemas.openxmlformats.org/officeDocument/2006/relationships/image" Target="../media/image-4-10.sv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svg"/><Relationship Id="rId3" Type="http://schemas.openxmlformats.org/officeDocument/2006/relationships/image" Target="../media/image-5-3.png"/><Relationship Id="rId4" Type="http://schemas.openxmlformats.org/officeDocument/2006/relationships/image" Target="../media/image-5-4.svg"/><Relationship Id="rId5" Type="http://schemas.openxmlformats.org/officeDocument/2006/relationships/image" Target="../media/image-5-5.png"/><Relationship Id="rId6" Type="http://schemas.openxmlformats.org/officeDocument/2006/relationships/image" Target="../media/image-5-6.svg"/><Relationship Id="rId7" Type="http://schemas.openxmlformats.org/officeDocument/2006/relationships/image" Target="../media/image-5-7.png"/><Relationship Id="rId8" Type="http://schemas.openxmlformats.org/officeDocument/2006/relationships/image" Target="../media/image-5-8.svg"/><Relationship Id="rId9" Type="http://schemas.openxmlformats.org/officeDocument/2006/relationships/image" Target="../media/image-5-9.png"/><Relationship Id="rId10" Type="http://schemas.openxmlformats.org/officeDocument/2006/relationships/image" Target="../media/image-5-10.svg"/><Relationship Id="rId11" Type="http://schemas.openxmlformats.org/officeDocument/2006/relationships/image" Target="../media/image-5-11.png"/><Relationship Id="rId12" Type="http://schemas.openxmlformats.org/officeDocument/2006/relationships/image" Target="../media/image-5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image" Target="../media/image-6-3.png"/><Relationship Id="rId4" Type="http://schemas.openxmlformats.org/officeDocument/2006/relationships/image" Target="../media/image-6-4.svg"/><Relationship Id="rId5" Type="http://schemas.openxmlformats.org/officeDocument/2006/relationships/image" Target="../media/image-6-5.png"/><Relationship Id="rId6" Type="http://schemas.openxmlformats.org/officeDocument/2006/relationships/image" Target="../media/image-6-6.svg"/><Relationship Id="rId7" Type="http://schemas.openxmlformats.org/officeDocument/2006/relationships/image" Target="../media/image-6-7.png"/><Relationship Id="rId8" Type="http://schemas.openxmlformats.org/officeDocument/2006/relationships/image" Target="../media/image-6-8.svg"/><Relationship Id="rId9" Type="http://schemas.openxmlformats.org/officeDocument/2006/relationships/image" Target="../media/image-6-9.png"/><Relationship Id="rId10" Type="http://schemas.openxmlformats.org/officeDocument/2006/relationships/image" Target="../media/image-6-10.sv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svg"/><Relationship Id="rId3" Type="http://schemas.openxmlformats.org/officeDocument/2006/relationships/image" Target="../media/image-7-3.png"/><Relationship Id="rId4" Type="http://schemas.openxmlformats.org/officeDocument/2006/relationships/image" Target="../media/image-7-4.svg"/><Relationship Id="rId5" Type="http://schemas.openxmlformats.org/officeDocument/2006/relationships/image" Target="../media/image-7-5.png"/><Relationship Id="rId6" Type="http://schemas.openxmlformats.org/officeDocument/2006/relationships/image" Target="../media/image-7-6.svg"/><Relationship Id="rId7" Type="http://schemas.openxmlformats.org/officeDocument/2006/relationships/image" Target="../media/image-7-7.png"/><Relationship Id="rId8" Type="http://schemas.openxmlformats.org/officeDocument/2006/relationships/image" Target="../media/image-7-8.svg"/><Relationship Id="rId9" Type="http://schemas.openxmlformats.org/officeDocument/2006/relationships/image" Target="../media/image-7-9.png"/><Relationship Id="rId10" Type="http://schemas.openxmlformats.org/officeDocument/2006/relationships/image" Target="../media/image-7-10.svg"/><Relationship Id="rId11" Type="http://schemas.openxmlformats.org/officeDocument/2006/relationships/image" Target="../media/image-7-11.png"/><Relationship Id="rId12" Type="http://schemas.openxmlformats.org/officeDocument/2006/relationships/image" Target="../media/image-7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image" Target="../media/image-8-3.png"/><Relationship Id="rId4" Type="http://schemas.openxmlformats.org/officeDocument/2006/relationships/image" Target="../media/image-8-4.svg"/><Relationship Id="rId5" Type="http://schemas.openxmlformats.org/officeDocument/2006/relationships/image" Target="../media/image-8-5.png"/><Relationship Id="rId6" Type="http://schemas.openxmlformats.org/officeDocument/2006/relationships/image" Target="../media/image-8-6.svg"/><Relationship Id="rId7" Type="http://schemas.openxmlformats.org/officeDocument/2006/relationships/image" Target="../media/image-8-7.png"/><Relationship Id="rId8" Type="http://schemas.openxmlformats.org/officeDocument/2006/relationships/image" Target="../media/image-8-8.svg"/><Relationship Id="rId9" Type="http://schemas.openxmlformats.org/officeDocument/2006/relationships/image" Target="../media/image-8-9.png"/><Relationship Id="rId10" Type="http://schemas.openxmlformats.org/officeDocument/2006/relationships/image" Target="../media/image-8-10.sv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svg"/><Relationship Id="rId3" Type="http://schemas.openxmlformats.org/officeDocument/2006/relationships/image" Target="../media/image-9-3.png"/><Relationship Id="rId4" Type="http://schemas.openxmlformats.org/officeDocument/2006/relationships/image" Target="../media/image-9-4.svg"/><Relationship Id="rId5" Type="http://schemas.openxmlformats.org/officeDocument/2006/relationships/image" Target="../media/image-9-5.png"/><Relationship Id="rId6" Type="http://schemas.openxmlformats.org/officeDocument/2006/relationships/image" Target="../media/image-9-6.svg"/><Relationship Id="rId7" Type="http://schemas.openxmlformats.org/officeDocument/2006/relationships/image" Target="../media/image-9-7.png"/><Relationship Id="rId8" Type="http://schemas.openxmlformats.org/officeDocument/2006/relationships/image" Target="../media/image-9-8.svg"/><Relationship Id="rId9" Type="http://schemas.openxmlformats.org/officeDocument/2006/relationships/image" Target="../media/image-9-9.png"/><Relationship Id="rId10" Type="http://schemas.openxmlformats.org/officeDocument/2006/relationships/image" Target="../media/image-9-10.svg"/><Relationship Id="rId11" Type="http://schemas.openxmlformats.org/officeDocument/2006/relationships/image" Target="../media/image-9-11.png"/><Relationship Id="rId12" Type="http://schemas.openxmlformats.org/officeDocument/2006/relationships/image" Target="../media/image-9-12.svg"/><Relationship Id="rId13" Type="http://schemas.openxmlformats.org/officeDocument/2006/relationships/image" Target="../media/image-9-13.png"/><Relationship Id="rId14" Type="http://schemas.openxmlformats.org/officeDocument/2006/relationships/image" Target="../media/image-9-14.svg"/><Relationship Id="rId15" Type="http://schemas.openxmlformats.org/officeDocument/2006/relationships/image" Target="../media/image-9-15.png"/><Relationship Id="rId16" Type="http://schemas.openxmlformats.org/officeDocument/2006/relationships/image" Target="../media/image-9-16.sv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1127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eZro Product Deck - Slide 1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477000" y="0"/>
            <a:ext cx="5715000" cy="68580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1000" y="5524500"/>
            <a:ext cx="1905000" cy="952500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39000" y="2095500"/>
            <a:ext cx="4191000" cy="2667000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67500" y="3619500"/>
            <a:ext cx="1524000" cy="762000"/>
          </a:xfrm>
          <a:prstGeom prst="rect">
            <a:avLst/>
          </a:prstGeom>
        </p:spPr>
      </p:pic>
      <p:sp>
        <p:nvSpPr>
          <p:cNvPr id="7" name="Text 1"/>
          <p:cNvSpPr/>
          <p:nvPr/>
        </p:nvSpPr>
        <p:spPr>
          <a:xfrm>
            <a:off x="1143000" y="1905000"/>
            <a:ext cx="47625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Product Overview</a:t>
            </a:r>
            <a:endParaRPr lang="en-US" sz="1200" dirty="0"/>
          </a:p>
        </p:txBody>
      </p:sp>
      <p:sp>
        <p:nvSpPr>
          <p:cNvPr id="8" name="Text 2"/>
          <p:cNvSpPr/>
          <p:nvPr/>
        </p:nvSpPr>
        <p:spPr>
          <a:xfrm>
            <a:off x="1095375" y="2190750"/>
            <a:ext cx="4762500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0" b="1" dirty="0">
                <a:solidFill>
                  <a:srgbClr val="0F172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eZro</a:t>
            </a:r>
            <a:pPr algn="l" indent="0" marL="0">
              <a:buNone/>
            </a:pPr>
            <a:r>
              <a:rPr lang="en-US" sz="105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.</a:t>
            </a:r>
            <a:endParaRPr lang="en-US" sz="10500" dirty="0"/>
          </a:p>
        </p:txBody>
      </p:sp>
      <p:sp>
        <p:nvSpPr>
          <p:cNvPr id="9" name="Text 3"/>
          <p:cNvSpPr/>
          <p:nvPr/>
        </p:nvSpPr>
        <p:spPr>
          <a:xfrm>
            <a:off x="1143000" y="3905250"/>
            <a:ext cx="5715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334155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大会配信を、もっと簡単に、もっと安心に</a:t>
            </a:r>
            <a:endParaRPr lang="en-US" sz="2400" dirty="0"/>
          </a:p>
        </p:txBody>
      </p:sp>
      <p:sp>
        <p:nvSpPr>
          <p:cNvPr id="10" name="Text 4"/>
          <p:cNvSpPr/>
          <p:nvPr/>
        </p:nvSpPr>
        <p:spPr>
          <a:xfrm>
            <a:off x="1485900" y="4819650"/>
            <a:ext cx="3810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4748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revide creator studio</a:t>
            </a:r>
            <a:endParaRPr lang="en-US" sz="1800" dirty="0"/>
          </a:p>
        </p:txBody>
      </p:sp>
      <p:sp>
        <p:nvSpPr>
          <p:cNvPr id="11" name="Text 5"/>
          <p:cNvSpPr/>
          <p:nvPr/>
        </p:nvSpPr>
        <p:spPr>
          <a:xfrm>
            <a:off x="7810500" y="6286500"/>
            <a:ext cx="3810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supported by evex-developers</a:t>
            </a:r>
            <a:pPr algn="r" indent="0" marL="0">
              <a:buNone/>
            </a:pPr>
            <a:r>
              <a:rPr lang="en-US" sz="1050" dirty="0">
                <a:solidFill>
                  <a:srgbClr val="000000"/>
                </a:solidFill>
              </a:rPr>
              <a:t>
</a:t>
            </a:r>
            <a:endParaRPr lang="en-US" sz="1050" dirty="0"/>
          </a:p>
          <a:p>
            <a:pPr algn="r" indent="0" marL="0">
              <a:buNone/>
            </a:pPr>
            <a:r>
              <a:rPr lang="en-US" sz="1050" dirty="0">
                <a:solidFill>
                  <a:srgbClr val="80808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supported by evex-developers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1127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eZro Product Deck - Slide 10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91000" y="5143500"/>
            <a:ext cx="3810000" cy="1905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333500" y="2095500"/>
            <a:ext cx="952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THANK YOU</a:t>
            </a:r>
            <a:endParaRPr lang="en-US" sz="1200" dirty="0"/>
          </a:p>
        </p:txBody>
      </p:sp>
      <p:sp>
        <p:nvSpPr>
          <p:cNvPr id="6" name="Text 2"/>
          <p:cNvSpPr/>
          <p:nvPr/>
        </p:nvSpPr>
        <p:spPr>
          <a:xfrm>
            <a:off x="1333500" y="2476500"/>
            <a:ext cx="9525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ご清聴ありがとうございました</a:t>
            </a:r>
            <a:endParaRPr lang="en-US" sz="3600" dirty="0"/>
          </a:p>
        </p:txBody>
      </p:sp>
      <p:sp>
        <p:nvSpPr>
          <p:cNvPr id="7" name="Text 3"/>
          <p:cNvSpPr/>
          <p:nvPr/>
        </p:nvSpPr>
        <p:spPr>
          <a:xfrm>
            <a:off x="1333500" y="3429000"/>
            <a:ext cx="9525000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0F172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eZro</a:t>
            </a:r>
            <a:pPr algn="ctr" indent="0" marL="0">
              <a:buNone/>
            </a:pPr>
            <a:r>
              <a:rPr lang="en-US" sz="27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.</a:t>
            </a:r>
            <a:endParaRPr lang="en-US" sz="2700" dirty="0"/>
          </a:p>
        </p:txBody>
      </p:sp>
      <p:sp>
        <p:nvSpPr>
          <p:cNvPr id="8" name="Text 4"/>
          <p:cNvSpPr/>
          <p:nvPr/>
        </p:nvSpPr>
        <p:spPr>
          <a:xfrm>
            <a:off x="1333500" y="4000500"/>
            <a:ext cx="9525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47556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revide creator studio</a:t>
            </a:r>
            <a:endParaRPr lang="en-US" sz="1500" dirty="0"/>
          </a:p>
        </p:txBody>
      </p:sp>
      <p:sp>
        <p:nvSpPr>
          <p:cNvPr id="9" name="Text 5"/>
          <p:cNvSpPr/>
          <p:nvPr/>
        </p:nvSpPr>
        <p:spPr>
          <a:xfrm>
            <a:off x="1333500" y="4381500"/>
            <a:ext cx="9525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お問い合わせ：k_ito@stealtheagle.jp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1333500" y="5524500"/>
            <a:ext cx="952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SPECIAL THANKS</a:t>
            </a:r>
            <a:endParaRPr lang="en-US" sz="1050" dirty="0"/>
          </a:p>
        </p:txBody>
      </p:sp>
      <p:sp>
        <p:nvSpPr>
          <p:cNvPr id="11" name="Text 7"/>
          <p:cNvSpPr/>
          <p:nvPr/>
        </p:nvSpPr>
        <p:spPr>
          <a:xfrm>
            <a:off x="1333500" y="5857875"/>
            <a:ext cx="9525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本サービスの開発には </a:t>
            </a:r>
            <a:pPr algn="ctr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evex-developers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の協力を得ております。</a:t>
            </a:r>
            <a:pPr algn="ctr"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
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https://discord.gg/evex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1127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eZro Product Deck - Slide 2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2500" y="3571875"/>
            <a:ext cx="38100" cy="1428750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524500" y="1333500"/>
            <a:ext cx="5715000" cy="1238250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24500" y="2762250"/>
            <a:ext cx="5715000" cy="1238250"/>
          </a:xfrm>
          <a:prstGeom prst="rect">
            <a:avLst/>
          </a:prstGeom>
        </p:spPr>
      </p:pic>
      <p:pic>
        <p:nvPicPr>
          <p:cNvPr id="7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524500" y="4191000"/>
            <a:ext cx="5715000" cy="1238250"/>
          </a:xfrm>
          <a:prstGeom prst="rect">
            <a:avLst/>
          </a:prstGeom>
        </p:spPr>
      </p:pic>
      <p:sp>
        <p:nvSpPr>
          <p:cNvPr id="8" name="Text 1"/>
          <p:cNvSpPr/>
          <p:nvPr/>
        </p:nvSpPr>
        <p:spPr>
          <a:xfrm>
            <a:off x="952500" y="1524000"/>
            <a:ext cx="190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PROBLEM</a:t>
            </a:r>
            <a:endParaRPr lang="en-US" sz="1200" dirty="0"/>
          </a:p>
        </p:txBody>
      </p:sp>
      <p:sp>
        <p:nvSpPr>
          <p:cNvPr id="9" name="Text 2"/>
          <p:cNvSpPr/>
          <p:nvPr/>
        </p:nvSpPr>
        <p:spPr>
          <a:xfrm>
            <a:off x="914400" y="1809750"/>
            <a:ext cx="428625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配信現場の</a:t>
            </a:r>
            <a:pPr algn="l" indent="0" marL="0">
              <a:buNone/>
            </a:pPr>
            <a:r>
              <a:rPr lang="en-US" sz="3900" b="1" dirty="0">
                <a:solidFill>
                  <a:srgbClr val="00BCD4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“あるある”</a:t>
            </a:r>
            <a:pPr algn="l" indent="0" marL="0">
              <a:buNone/>
            </a:pPr>
            <a:r>
              <a:rPr lang="en-US" sz="39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な不安</a:t>
            </a:r>
            <a:endParaRPr lang="en-US" sz="3900" dirty="0"/>
          </a:p>
        </p:txBody>
      </p:sp>
      <p:sp>
        <p:nvSpPr>
          <p:cNvPr id="10" name="Text 3"/>
          <p:cNvSpPr/>
          <p:nvPr/>
        </p:nvSpPr>
        <p:spPr>
          <a:xfrm>
            <a:off x="1181100" y="3524250"/>
            <a:ext cx="40005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5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複数ウィンドウの行き来による</a:t>
            </a:r>
            <a:pPr algn="l" indent="0" marL="0">
              <a:buNone/>
            </a:pPr>
            <a:r>
              <a:rPr lang="en-US" sz="165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操作負担</a:t>
            </a:r>
            <a:pPr algn="l" indent="0" marL="0">
              <a:buNone/>
            </a:pPr>
            <a:r>
              <a:rPr lang="en-US" sz="165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が大きく、</a:t>
            </a:r>
            <a:pPr algn="l" indent="0" marL="0">
              <a:buNone/>
            </a:pPr>
            <a:r>
              <a:rPr lang="en-US" sz="165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BtoB配信では一度の不具合が</a:t>
            </a:r>
            <a:pPr algn="l" indent="0" marL="0">
              <a:buNone/>
            </a:pPr>
            <a:r>
              <a:rPr lang="en-US" sz="165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重大な信頼低下</a:t>
            </a:r>
            <a:pPr algn="l" indent="0" marL="0">
              <a:buNone/>
            </a:pPr>
            <a:r>
              <a:rPr lang="en-US" sz="165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につながります。</a:t>
            </a:r>
            <a:endParaRPr lang="en-US" sz="1650" dirty="0"/>
          </a:p>
        </p:txBody>
      </p:sp>
      <p:sp>
        <p:nvSpPr>
          <p:cNvPr id="11" name="Text 4"/>
          <p:cNvSpPr/>
          <p:nvPr/>
        </p:nvSpPr>
        <p:spPr>
          <a:xfrm>
            <a:off x="6762750" y="1790700"/>
            <a:ext cx="42862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配信が止まったらどうしよう</a:t>
            </a:r>
            <a:endParaRPr lang="en-US" sz="2100" dirty="0"/>
          </a:p>
        </p:txBody>
      </p:sp>
      <p:sp>
        <p:nvSpPr>
          <p:cNvPr id="12" name="Text 5"/>
          <p:cNvSpPr/>
          <p:nvPr/>
        </p:nvSpPr>
        <p:spPr>
          <a:xfrm>
            <a:off x="6762750" y="3219450"/>
            <a:ext cx="42862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画面切り替えミスが怖い</a:t>
            </a:r>
            <a:endParaRPr lang="en-US" sz="2100" dirty="0"/>
          </a:p>
        </p:txBody>
      </p:sp>
      <p:sp>
        <p:nvSpPr>
          <p:cNvPr id="13" name="Text 6"/>
          <p:cNvSpPr/>
          <p:nvPr/>
        </p:nvSpPr>
        <p:spPr>
          <a:xfrm>
            <a:off x="6762750" y="4648200"/>
            <a:ext cx="42862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設定が複雑で毎回不安が残る</a:t>
            </a:r>
            <a:endParaRPr lang="en-US" sz="2100" dirty="0"/>
          </a:p>
        </p:txBody>
      </p:sp>
      <p:sp>
        <p:nvSpPr>
          <p:cNvPr id="14" name="Text 7"/>
          <p:cNvSpPr/>
          <p:nvPr/>
        </p:nvSpPr>
        <p:spPr>
          <a:xfrm>
            <a:off x="8001000" y="6381750"/>
            <a:ext cx="3810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supported by evex-developers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1127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eZro Product Deck - Slide 3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6750" y="1905000"/>
            <a:ext cx="3333750" cy="2476500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29125" y="1905000"/>
            <a:ext cx="3333750" cy="2476500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91500" y="1905000"/>
            <a:ext cx="3333750" cy="2476500"/>
          </a:xfrm>
          <a:prstGeom prst="rect">
            <a:avLst/>
          </a:prstGeom>
        </p:spPr>
      </p:pic>
      <p:pic>
        <p:nvPicPr>
          <p:cNvPr id="7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6750" y="4762500"/>
            <a:ext cx="10858500" cy="1333500"/>
          </a:xfrm>
          <a:prstGeom prst="rect">
            <a:avLst/>
          </a:prstGeom>
        </p:spPr>
      </p:pic>
      <p:sp>
        <p:nvSpPr>
          <p:cNvPr id="8" name="Text 1"/>
          <p:cNvSpPr/>
          <p:nvPr/>
        </p:nvSpPr>
        <p:spPr>
          <a:xfrm>
            <a:off x="666750" y="571500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STRUCTURAL ISSUES</a:t>
            </a:r>
            <a:endParaRPr lang="en-US" sz="1200" dirty="0"/>
          </a:p>
        </p:txBody>
      </p:sp>
      <p:sp>
        <p:nvSpPr>
          <p:cNvPr id="9" name="Text 2"/>
          <p:cNvSpPr/>
          <p:nvPr/>
        </p:nvSpPr>
        <p:spPr>
          <a:xfrm>
            <a:off x="628650" y="857250"/>
            <a:ext cx="7620000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なぜ起きる？従来配信の</a:t>
            </a:r>
            <a:pPr algn="l" indent="0" marL="0">
              <a:buNone/>
            </a:pPr>
            <a:r>
              <a:rPr lang="en-US" sz="3000" b="1" dirty="0">
                <a:solidFill>
                  <a:srgbClr val="00BCD4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構造的課題</a:t>
            </a:r>
            <a:endParaRPr lang="en-US" sz="3000" dirty="0"/>
          </a:p>
        </p:txBody>
      </p:sp>
      <p:sp>
        <p:nvSpPr>
          <p:cNvPr id="10" name="Text 3"/>
          <p:cNvSpPr/>
          <p:nvPr/>
        </p:nvSpPr>
        <p:spPr>
          <a:xfrm>
            <a:off x="952500" y="2762250"/>
            <a:ext cx="276225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① 複雑な設定</a:t>
            </a:r>
            <a:endParaRPr lang="en-US" sz="1800" dirty="0"/>
          </a:p>
        </p:txBody>
      </p:sp>
      <p:sp>
        <p:nvSpPr>
          <p:cNvPr id="11" name="Text 4"/>
          <p:cNvSpPr/>
          <p:nvPr/>
        </p:nvSpPr>
        <p:spPr>
          <a:xfrm>
            <a:off x="952500" y="3238500"/>
            <a:ext cx="2762250" cy="857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キャプチャ種別、エンコーダ、音周りなど、設定項目が多岐にわたりミスの温床になりやすい。</a:t>
            </a:r>
            <a:endParaRPr lang="en-US" sz="1200" dirty="0"/>
          </a:p>
        </p:txBody>
      </p:sp>
      <p:sp>
        <p:nvSpPr>
          <p:cNvPr id="12" name="Text 5"/>
          <p:cNvSpPr/>
          <p:nvPr/>
        </p:nvSpPr>
        <p:spPr>
          <a:xfrm>
            <a:off x="4714875" y="2762250"/>
            <a:ext cx="276225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② 複数画面管理</a:t>
            </a:r>
            <a:endParaRPr lang="en-US" sz="1800" dirty="0"/>
          </a:p>
        </p:txBody>
      </p:sp>
      <p:sp>
        <p:nvSpPr>
          <p:cNvPr id="13" name="Text 6"/>
          <p:cNvSpPr/>
          <p:nvPr/>
        </p:nvSpPr>
        <p:spPr>
          <a:xfrm>
            <a:off x="4714875" y="3238500"/>
            <a:ext cx="2762250" cy="857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カメラ映像・スライド資料・コメントビューアなどが分断されており、操作が非常に煩雑。</a:t>
            </a:r>
            <a:endParaRPr lang="en-US" sz="1200" dirty="0"/>
          </a:p>
        </p:txBody>
      </p:sp>
      <p:sp>
        <p:nvSpPr>
          <p:cNvPr id="14" name="Text 7"/>
          <p:cNvSpPr/>
          <p:nvPr/>
        </p:nvSpPr>
        <p:spPr>
          <a:xfrm>
            <a:off x="8477250" y="2762250"/>
            <a:ext cx="276225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③ 人為的ミス</a:t>
            </a:r>
            <a:endParaRPr lang="en-US" sz="1800" dirty="0"/>
          </a:p>
        </p:txBody>
      </p:sp>
      <p:sp>
        <p:nvSpPr>
          <p:cNvPr id="15" name="Text 8"/>
          <p:cNvSpPr/>
          <p:nvPr/>
        </p:nvSpPr>
        <p:spPr>
          <a:xfrm>
            <a:off x="8477250" y="3238500"/>
            <a:ext cx="2762250" cy="857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画面の切替タイミングの遅れ、ミュート解除忘れ、シーンの誤選択など、ヒューマンエラーが発生しやすい。</a:t>
            </a:r>
            <a:endParaRPr lang="en-US" sz="1200" dirty="0"/>
          </a:p>
        </p:txBody>
      </p:sp>
      <p:sp>
        <p:nvSpPr>
          <p:cNvPr id="16" name="Text 9"/>
          <p:cNvSpPr/>
          <p:nvPr/>
        </p:nvSpPr>
        <p:spPr>
          <a:xfrm>
            <a:off x="1809750" y="4953000"/>
            <a:ext cx="3333750" cy="1085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60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50</a:t>
            </a:r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%以上</a:t>
            </a:r>
            <a:endParaRPr lang="en-US" sz="6000" dirty="0"/>
          </a:p>
        </p:txBody>
      </p:sp>
      <p:sp>
        <p:nvSpPr>
          <p:cNvPr id="17" name="Text 10"/>
          <p:cNvSpPr/>
          <p:nvPr/>
        </p:nvSpPr>
        <p:spPr>
          <a:xfrm>
            <a:off x="4572000" y="5095875"/>
            <a:ext cx="5715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配信トラブルで視聴者/企業評価が低下</a:t>
            </a:r>
            <a:endParaRPr lang="en-US" sz="2100" dirty="0"/>
          </a:p>
        </p:txBody>
      </p:sp>
      <p:sp>
        <p:nvSpPr>
          <p:cNvPr id="18" name="Text 11"/>
          <p:cNvSpPr/>
          <p:nvPr/>
        </p:nvSpPr>
        <p:spPr>
          <a:xfrm>
            <a:off x="4572000" y="5572125"/>
            <a:ext cx="571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※ 各種調査より（BtoB配信における一度の不具合が与える影響）</a:t>
            </a:r>
            <a:endParaRPr lang="en-US" sz="1200" dirty="0"/>
          </a:p>
        </p:txBody>
      </p:sp>
      <p:sp>
        <p:nvSpPr>
          <p:cNvPr id="19" name="Text 12"/>
          <p:cNvSpPr/>
          <p:nvPr/>
        </p:nvSpPr>
        <p:spPr>
          <a:xfrm>
            <a:off x="8001000" y="6381750"/>
            <a:ext cx="3810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supported by evex-developers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1127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eZro Product Deck - Slide 4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1524000"/>
            <a:ext cx="10668000" cy="2286000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2000" y="4095750"/>
            <a:ext cx="3238500" cy="1714500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76750" y="4095750"/>
            <a:ext cx="3238500" cy="1714500"/>
          </a:xfrm>
          <a:prstGeom prst="rect">
            <a:avLst/>
          </a:prstGeom>
        </p:spPr>
      </p:pic>
      <p:pic>
        <p:nvPicPr>
          <p:cNvPr id="7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191500" y="4095750"/>
            <a:ext cx="3238500" cy="1714500"/>
          </a:xfrm>
          <a:prstGeom prst="rect">
            <a:avLst/>
          </a:prstGeom>
        </p:spPr>
      </p:pic>
      <p:sp>
        <p:nvSpPr>
          <p:cNvPr id="8" name="Text 1"/>
          <p:cNvSpPr/>
          <p:nvPr/>
        </p:nvSpPr>
        <p:spPr>
          <a:xfrm>
            <a:off x="762000" y="476250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SOLUTION OVERVIEW</a:t>
            </a:r>
            <a:endParaRPr lang="en-US" sz="1200" dirty="0"/>
          </a:p>
        </p:txBody>
      </p:sp>
      <p:sp>
        <p:nvSpPr>
          <p:cNvPr id="9" name="Text 2"/>
          <p:cNvSpPr/>
          <p:nvPr/>
        </p:nvSpPr>
        <p:spPr>
          <a:xfrm>
            <a:off x="723900" y="762000"/>
            <a:ext cx="76200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eZroのご紹介</a:t>
            </a:r>
            <a:endParaRPr lang="en-US" sz="3300" dirty="0"/>
          </a:p>
        </p:txBody>
      </p:sp>
      <p:sp>
        <p:nvSpPr>
          <p:cNvPr id="10" name="Text 3"/>
          <p:cNvSpPr/>
          <p:nvPr/>
        </p:nvSpPr>
        <p:spPr>
          <a:xfrm>
            <a:off x="952500" y="1714500"/>
            <a:ext cx="10287000" cy="19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
</a:t>
            </a:r>
            <a:pPr algn="ctr" indent="0" marL="0">
              <a:buNone/>
            </a:pPr>
            <a:r>
              <a:rPr lang="en-US" sz="1650" b="1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「配信が止まったらどうしよう」「画面切り替えミスが怖い」</a:t>
            </a:r>
            <a:pPr algn="ctr" indent="0" marL="0">
              <a:buNone/>
            </a:pPr>
            <a:endParaRPr lang="en-US" sz="1950" dirty="0"/>
          </a:p>
          <a:p>
            <a:pPr algn="ctr" indent="0" marL="0">
              <a:buNone/>
            </a:pPr>
            <a:r>
              <a:rPr lang="en-US" sz="195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       そんな不安を抱える大会運営者のために。</a:t>
            </a:r>
            <a:endParaRPr lang="en-US" sz="1950" dirty="0"/>
          </a:p>
          <a:p>
            <a:pPr algn="ctr" indent="0" marL="0">
              <a:buNone/>
            </a:pPr>
            <a:r>
              <a:rPr lang="en-US" sz="195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
</a:t>
            </a:r>
            <a:pPr algn="ctr" indent="0" marL="0">
              <a:buNone/>
            </a:pPr>
            <a:r>
              <a:rPr lang="en-US" sz="2700" b="1" dirty="0">
                <a:solidFill>
                  <a:srgbClr val="00BCD4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eZro</a:t>
            </a:r>
            <a:pPr algn="ctr" indent="0" marL="0">
              <a:buNone/>
            </a:pPr>
            <a:r>
              <a:rPr lang="en-US" sz="195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は、Web完結・低遅延・ワンウィンドウ操作で、</a:t>
            </a:r>
            <a:pPr algn="ctr" indent="0" marL="0">
              <a:buNone/>
            </a:pPr>
            <a:endParaRPr lang="en-US" sz="1950" dirty="0"/>
          </a:p>
          <a:p>
            <a:pPr algn="ctr" indent="0" marL="0">
              <a:buNone/>
            </a:pPr>
            <a:r>
              <a:rPr lang="en-US" sz="195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       安心して大会配信を成功させるサービスです。</a:t>
            </a:r>
            <a:endParaRPr lang="en-US" sz="1950" dirty="0"/>
          </a:p>
          <a:p>
            <a:pPr algn="ctr" indent="0" marL="0">
              <a:buNone/>
            </a:pPr>
            <a:r>
              <a:rPr lang="en-US" sz="195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     </a:t>
            </a:r>
            <a:endParaRPr lang="en-US" sz="1950" dirty="0"/>
          </a:p>
        </p:txBody>
      </p:sp>
      <p:sp>
        <p:nvSpPr>
          <p:cNvPr id="11" name="Text 4"/>
          <p:cNvSpPr/>
          <p:nvPr/>
        </p:nvSpPr>
        <p:spPr>
          <a:xfrm>
            <a:off x="952500" y="4953000"/>
            <a:ext cx="28575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endParaRPr lang="en-US" sz="1650" dirty="0"/>
          </a:p>
          <a:p>
            <a:pPr algn="ctr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       ① OBS不要のWeb完結</a:t>
            </a:r>
            <a:endParaRPr lang="en-US" sz="1650" dirty="0"/>
          </a:p>
          <a:p>
            <a:pPr algn="ctr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     </a:t>
            </a:r>
            <a:endParaRPr lang="en-US" sz="1650" dirty="0"/>
          </a:p>
        </p:txBody>
      </p:sp>
      <p:sp>
        <p:nvSpPr>
          <p:cNvPr id="12" name="Text 5"/>
          <p:cNvSpPr/>
          <p:nvPr/>
        </p:nvSpPr>
        <p:spPr>
          <a:xfrm>
            <a:off x="4667250" y="4953000"/>
            <a:ext cx="28575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endParaRPr lang="en-US" sz="1650" dirty="0"/>
          </a:p>
          <a:p>
            <a:pPr algn="ctr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       ② SRTによる低遅延配信</a:t>
            </a:r>
            <a:endParaRPr lang="en-US" sz="1650" dirty="0"/>
          </a:p>
          <a:p>
            <a:pPr algn="ctr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     </a:t>
            </a:r>
            <a:endParaRPr lang="en-US" sz="1650" dirty="0"/>
          </a:p>
        </p:txBody>
      </p:sp>
      <p:sp>
        <p:nvSpPr>
          <p:cNvPr id="13" name="Text 6"/>
          <p:cNvSpPr/>
          <p:nvPr/>
        </p:nvSpPr>
        <p:spPr>
          <a:xfrm>
            <a:off x="8382000" y="4953000"/>
            <a:ext cx="28575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endParaRPr lang="en-US" sz="1650" dirty="0"/>
          </a:p>
          <a:p>
            <a:pPr algn="ctr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       ③ すべての画面を</a:t>
            </a:r>
            <a:endParaRPr lang="en-US" sz="1650" dirty="0"/>
          </a:p>
          <a:p>
            <a:pPr algn="ctr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一つのウィンドウで管理</a:t>
            </a:r>
            <a:endParaRPr lang="en-US" sz="1650" dirty="0"/>
          </a:p>
          <a:p>
            <a:pPr algn="ctr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     </a:t>
            </a:r>
            <a:endParaRPr lang="en-US" sz="1650" dirty="0"/>
          </a:p>
        </p:txBody>
      </p:sp>
      <p:sp>
        <p:nvSpPr>
          <p:cNvPr id="14" name="Text 7"/>
          <p:cNvSpPr/>
          <p:nvPr/>
        </p:nvSpPr>
        <p:spPr>
          <a:xfrm>
            <a:off x="8001000" y="6381750"/>
            <a:ext cx="3810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supported by evex-developers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1127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eZro Product Deck - Slide 5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096000" y="0"/>
            <a:ext cx="6096000" cy="68580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4572000"/>
            <a:ext cx="5143500" cy="1238250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67500" y="1524000"/>
            <a:ext cx="4762500" cy="3619500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91250" y="3619500"/>
            <a:ext cx="1143000" cy="857250"/>
          </a:xfrm>
          <a:prstGeom prst="rect">
            <a:avLst/>
          </a:prstGeom>
        </p:spPr>
      </p:pic>
      <p:pic>
        <p:nvPicPr>
          <p:cNvPr id="7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477500" y="2095500"/>
            <a:ext cx="952500" cy="1333500"/>
          </a:xfrm>
          <a:prstGeom prst="rect">
            <a:avLst/>
          </a:prstGeom>
        </p:spPr>
      </p:pic>
      <p:pic>
        <p:nvPicPr>
          <p:cNvPr id="8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334250" y="2952750"/>
            <a:ext cx="3143250" cy="1143000"/>
          </a:xfrm>
          <a:prstGeom prst="rect">
            <a:avLst/>
          </a:prstGeom>
        </p:spPr>
      </p:pic>
      <p:sp>
        <p:nvSpPr>
          <p:cNvPr id="9" name="Text 1"/>
          <p:cNvSpPr/>
          <p:nvPr/>
        </p:nvSpPr>
        <p:spPr>
          <a:xfrm>
            <a:off x="762000" y="571500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FEATURE 1</a:t>
            </a:r>
            <a:endParaRPr lang="en-US" sz="1200" dirty="0"/>
          </a:p>
        </p:txBody>
      </p:sp>
      <p:sp>
        <p:nvSpPr>
          <p:cNvPr id="10" name="Text 2"/>
          <p:cNvSpPr/>
          <p:nvPr/>
        </p:nvSpPr>
        <p:spPr>
          <a:xfrm>
            <a:off x="723900" y="857250"/>
            <a:ext cx="57150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特長①：</a:t>
            </a:r>
            <a:pPr algn="l" indent="0" marL="0">
              <a:buNone/>
            </a:pPr>
            <a:r>
              <a:rPr lang="en-US" sz="3300" b="1" dirty="0">
                <a:solidFill>
                  <a:srgbClr val="00BCD4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OBS不要のWeb完結</a:t>
            </a:r>
            <a:endParaRPr lang="en-US" sz="3300" dirty="0"/>
          </a:p>
        </p:txBody>
      </p:sp>
      <p:sp>
        <p:nvSpPr>
          <p:cNvPr id="11" name="Text 3"/>
          <p:cNvSpPr/>
          <p:nvPr/>
        </p:nvSpPr>
        <p:spPr>
          <a:xfrm>
            <a:off x="1238250" y="1962150"/>
            <a:ext cx="49530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インストール不要、ブラウザだけで即スタート</a:t>
            </a:r>
            <a:endParaRPr lang="en-US" sz="1800" dirty="0"/>
          </a:p>
        </p:txBody>
      </p:sp>
      <p:sp>
        <p:nvSpPr>
          <p:cNvPr id="12" name="Text 4"/>
          <p:cNvSpPr/>
          <p:nvPr/>
        </p:nvSpPr>
        <p:spPr>
          <a:xfrm>
            <a:off x="1238250" y="2628900"/>
            <a:ext cx="47625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端末/OS差異の影響を最小化し、</a:t>
            </a:r>
            <a:pPr algn="l" indent="0" marL="0">
              <a:buNone/>
            </a:pPr>
            <a:r>
              <a:rPr lang="en-US" sz="15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セットアップを標準化して属人性を排除</a:t>
            </a:r>
            <a:endParaRPr lang="en-US" sz="1650" dirty="0"/>
          </a:p>
        </p:txBody>
      </p:sp>
      <p:sp>
        <p:nvSpPr>
          <p:cNvPr id="13" name="Text 5"/>
          <p:cNvSpPr/>
          <p:nvPr/>
        </p:nvSpPr>
        <p:spPr>
          <a:xfrm>
            <a:off x="1238250" y="3486150"/>
            <a:ext cx="47625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プラグイン依存を回避しセキュアに運用</a:t>
            </a:r>
            <a:pPr algn="l" indent="0" marL="0">
              <a:buNone/>
            </a:pPr>
            <a:r>
              <a:rPr lang="en-US" sz="15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（第三者プラグインの改ざんリスク等をゼロに）</a:t>
            </a:r>
            <a:endParaRPr lang="en-US" sz="1650" dirty="0"/>
          </a:p>
        </p:txBody>
      </p:sp>
      <p:sp>
        <p:nvSpPr>
          <p:cNvPr id="14" name="Text 6"/>
          <p:cNvSpPr/>
          <p:nvPr/>
        </p:nvSpPr>
        <p:spPr>
          <a:xfrm>
            <a:off x="1047750" y="4762500"/>
            <a:ext cx="190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解決する課題</a:t>
            </a:r>
            <a:endParaRPr lang="en-US" sz="1200" dirty="0"/>
          </a:p>
        </p:txBody>
      </p:sp>
      <p:sp>
        <p:nvSpPr>
          <p:cNvPr id="15" name="Text 7"/>
          <p:cNvSpPr/>
          <p:nvPr/>
        </p:nvSpPr>
        <p:spPr>
          <a:xfrm>
            <a:off x="1047750" y="5095875"/>
            <a:ext cx="45720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複雑な初期設定・環境依存トラブル</a:t>
            </a:r>
            <a:pPr algn="l" indent="0" marL="0">
              <a:buNone/>
            </a:pPr>
            <a:r>
              <a:rPr lang="en-US" sz="165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セキュリティリスクの大幅な低減</a:t>
            </a:r>
            <a:endParaRPr lang="en-US" sz="1650" dirty="0"/>
          </a:p>
        </p:txBody>
      </p:sp>
      <p:sp>
        <p:nvSpPr>
          <p:cNvPr id="16" name="Text 8"/>
          <p:cNvSpPr/>
          <p:nvPr/>
        </p:nvSpPr>
        <p:spPr>
          <a:xfrm>
            <a:off x="8096250" y="4095750"/>
            <a:ext cx="1905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eZro</a:t>
            </a:r>
            <a:pPr algn="ctr" indent="0" marL="0">
              <a:buNone/>
            </a:pPr>
            <a:r>
              <a:rPr lang="en-US" sz="18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.</a:t>
            </a:r>
            <a:endParaRPr lang="en-US" sz="1800" dirty="0"/>
          </a:p>
        </p:txBody>
      </p:sp>
      <p:sp>
        <p:nvSpPr>
          <p:cNvPr id="17" name="Text 9"/>
          <p:cNvSpPr/>
          <p:nvPr/>
        </p:nvSpPr>
        <p:spPr>
          <a:xfrm>
            <a:off x="8001000" y="6381750"/>
            <a:ext cx="3810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supported by evex-developers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1127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eZro Product Deck - Slide 6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096000" y="0"/>
            <a:ext cx="6096000" cy="68580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4667250"/>
            <a:ext cx="5143500" cy="1333500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72250" y="1524000"/>
            <a:ext cx="4857750" cy="3619500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000750" y="3619500"/>
            <a:ext cx="952500" cy="952500"/>
          </a:xfrm>
          <a:prstGeom prst="rect">
            <a:avLst/>
          </a:prstGeom>
        </p:spPr>
      </p:pic>
      <p:pic>
        <p:nvPicPr>
          <p:cNvPr id="7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287000" y="1143000"/>
            <a:ext cx="1333500" cy="476250"/>
          </a:xfrm>
          <a:prstGeom prst="rect">
            <a:avLst/>
          </a:prstGeom>
        </p:spPr>
      </p:pic>
      <p:sp>
        <p:nvSpPr>
          <p:cNvPr id="8" name="Text 1"/>
          <p:cNvSpPr/>
          <p:nvPr/>
        </p:nvSpPr>
        <p:spPr>
          <a:xfrm>
            <a:off x="762000" y="571500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FEATURE 2</a:t>
            </a:r>
            <a:endParaRPr lang="en-US" sz="1200" dirty="0"/>
          </a:p>
        </p:txBody>
      </p:sp>
      <p:sp>
        <p:nvSpPr>
          <p:cNvPr id="9" name="Text 2"/>
          <p:cNvSpPr/>
          <p:nvPr/>
        </p:nvSpPr>
        <p:spPr>
          <a:xfrm>
            <a:off x="723900" y="762000"/>
            <a:ext cx="5715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特長②：</a:t>
            </a:r>
            <a:pPr algn="l" indent="0" marL="0">
              <a:buNone/>
            </a:pPr>
            <a:r>
              <a:rPr lang="en-US" sz="3300" b="1" dirty="0">
                <a:solidFill>
                  <a:srgbClr val="00BCD4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SRTによる低遅延配信</a:t>
            </a:r>
            <a:endParaRPr lang="en-US" sz="3300" dirty="0"/>
          </a:p>
        </p:txBody>
      </p:sp>
      <p:sp>
        <p:nvSpPr>
          <p:cNvPr id="10" name="Text 3"/>
          <p:cNvSpPr/>
          <p:nvPr/>
        </p:nvSpPr>
        <p:spPr>
          <a:xfrm>
            <a:off x="1238250" y="1962150"/>
            <a:ext cx="49530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低遅延：およそ150〜500msを実現</a:t>
            </a:r>
            <a:pPr algn="l" indent="0" marL="0">
              <a:buNone/>
            </a:pPr>
            <a:r>
              <a:rPr lang="en-US" sz="15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視聴者とのリアルタイムな対話・反応が可能に</a:t>
            </a:r>
            <a:endParaRPr lang="en-US" sz="1800" dirty="0"/>
          </a:p>
        </p:txBody>
      </p:sp>
      <p:sp>
        <p:nvSpPr>
          <p:cNvPr id="11" name="Text 4"/>
          <p:cNvSpPr/>
          <p:nvPr/>
        </p:nvSpPr>
        <p:spPr>
          <a:xfrm>
            <a:off x="1238250" y="2819400"/>
            <a:ext cx="47625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ネットワーク変動に強い安定性</a:t>
            </a:r>
            <a:pPr algn="l" indent="0" marL="0">
              <a:buNone/>
            </a:pPr>
            <a:r>
              <a:rPr lang="en-US" sz="15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不安定な回線でもパケットロスを防ぎ高品質を維持</a:t>
            </a:r>
            <a:endParaRPr lang="en-US" sz="1650" dirty="0"/>
          </a:p>
        </p:txBody>
      </p:sp>
      <p:sp>
        <p:nvSpPr>
          <p:cNvPr id="12" name="Text 5"/>
          <p:cNvSpPr/>
          <p:nvPr/>
        </p:nvSpPr>
        <p:spPr>
          <a:xfrm>
            <a:off x="1238250" y="3676650"/>
            <a:ext cx="47625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セキュアな映像伝送プロトコル</a:t>
            </a:r>
            <a:pPr algn="l" indent="0" marL="0">
              <a:buNone/>
            </a:pPr>
            <a:r>
              <a:rPr lang="en-US" sz="15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暗号化通信によりビジネスや大会用途でも安心運用</a:t>
            </a:r>
            <a:endParaRPr lang="en-US" sz="1650" dirty="0"/>
          </a:p>
        </p:txBody>
      </p:sp>
      <p:sp>
        <p:nvSpPr>
          <p:cNvPr id="13" name="Text 6"/>
          <p:cNvSpPr/>
          <p:nvPr/>
        </p:nvSpPr>
        <p:spPr>
          <a:xfrm>
            <a:off x="1047750" y="4857750"/>
            <a:ext cx="190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解決する課題</a:t>
            </a:r>
            <a:endParaRPr lang="en-US" sz="1200" dirty="0"/>
          </a:p>
        </p:txBody>
      </p:sp>
      <p:sp>
        <p:nvSpPr>
          <p:cNvPr id="14" name="Text 7"/>
          <p:cNvSpPr/>
          <p:nvPr/>
        </p:nvSpPr>
        <p:spPr>
          <a:xfrm>
            <a:off x="1047750" y="5191125"/>
            <a:ext cx="4572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Discord配信遅延によるリアルタイム感の欠如</a:t>
            </a:r>
            <a:pPr algn="l" indent="0" marL="0">
              <a:buNone/>
            </a:pPr>
            <a:r>
              <a:rPr lang="en-US" sz="165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視聴者とのコミュニケーションのズレを解消</a:t>
            </a:r>
            <a:endParaRPr lang="en-US" sz="1650" dirty="0"/>
          </a:p>
        </p:txBody>
      </p:sp>
      <p:sp>
        <p:nvSpPr>
          <p:cNvPr id="15" name="Text 8"/>
          <p:cNvSpPr/>
          <p:nvPr/>
        </p:nvSpPr>
        <p:spPr>
          <a:xfrm>
            <a:off x="6762750" y="2476500"/>
            <a:ext cx="762000" cy="1581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64748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HLS</a:t>
            </a:r>
            <a:pPr algn="r"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
</a:t>
            </a:r>
            <a:endParaRPr lang="en-US" sz="1200" dirty="0"/>
          </a:p>
          <a:p>
            <a:pPr algn="r" indent="0" marL="0">
              <a:buNone/>
            </a:pPr>
            <a:r>
              <a:rPr lang="en-US" sz="1200" b="1" dirty="0">
                <a:solidFill>
                  <a:srgbClr val="64748B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RTMP</a:t>
            </a:r>
            <a:pPr algn="r"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
</a:t>
            </a:r>
            <a:endParaRPr lang="en-US" sz="1200" dirty="0"/>
          </a:p>
          <a:p>
            <a:pPr algn="r" indent="0" marL="0">
              <a:buNone/>
            </a:pPr>
            <a:r>
              <a:rPr lang="en-US" sz="15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SRT</a:t>
            </a:r>
            <a:endParaRPr lang="en-US" sz="1200" dirty="0"/>
          </a:p>
        </p:txBody>
      </p:sp>
      <p:sp>
        <p:nvSpPr>
          <p:cNvPr id="16" name="Text 9"/>
          <p:cNvSpPr/>
          <p:nvPr/>
        </p:nvSpPr>
        <p:spPr>
          <a:xfrm>
            <a:off x="7715250" y="2533650"/>
            <a:ext cx="34290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5000ms+</a:t>
            </a:r>
            <a:pPr algn="l" indent="0" marL="0">
              <a:buNone/>
            </a:pPr>
            <a:r>
              <a:rPr lang="en-US" sz="1050" dirty="0">
                <a:solidFill>
                  <a:srgbClr val="000000"/>
                </a:solidFill>
              </a:rPr>
              <a:t>
</a:t>
            </a:r>
            <a:endParaRPr lang="en-US" sz="1050" dirty="0"/>
          </a:p>
          <a:p>
            <a:pPr algn="l" indent="0" marL="0">
              <a:buNone/>
            </a:pPr>
            <a:r>
              <a:rPr lang="en-US" sz="1050" b="1" dirty="0">
                <a:solidFill>
                  <a:srgbClr val="475569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2000ms+</a:t>
            </a:r>
            <a:pPr algn="l" indent="0" marL="0">
              <a:buNone/>
            </a:pPr>
            <a:r>
              <a:rPr lang="en-US" sz="1050" dirty="0">
                <a:solidFill>
                  <a:srgbClr val="000000"/>
                </a:solidFill>
              </a:rPr>
              <a:t>
</a:t>
            </a:r>
            <a:endParaRPr lang="en-US" sz="1050" dirty="0"/>
          </a:p>
          <a:p>
            <a:pPr algn="l" indent="0" marL="0">
              <a:buNone/>
            </a:pPr>
            <a:r>
              <a:rPr lang="en-US" sz="135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150〜500ms</a:t>
            </a:r>
            <a:endParaRPr lang="en-US" sz="1050" dirty="0"/>
          </a:p>
        </p:txBody>
      </p:sp>
      <p:sp>
        <p:nvSpPr>
          <p:cNvPr id="17" name="Text 10"/>
          <p:cNvSpPr/>
          <p:nvPr/>
        </p:nvSpPr>
        <p:spPr>
          <a:xfrm>
            <a:off x="7334250" y="4429125"/>
            <a:ext cx="5715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0ms</a:t>
            </a:r>
            <a:endParaRPr lang="en-US" sz="900" dirty="0"/>
          </a:p>
        </p:txBody>
      </p:sp>
      <p:sp>
        <p:nvSpPr>
          <p:cNvPr id="18" name="Text 11"/>
          <p:cNvSpPr/>
          <p:nvPr/>
        </p:nvSpPr>
        <p:spPr>
          <a:xfrm>
            <a:off x="8382000" y="4429125"/>
            <a:ext cx="762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2000ms</a:t>
            </a:r>
            <a:endParaRPr lang="en-US" sz="900" dirty="0"/>
          </a:p>
        </p:txBody>
      </p:sp>
      <p:sp>
        <p:nvSpPr>
          <p:cNvPr id="19" name="Text 12"/>
          <p:cNvSpPr/>
          <p:nvPr/>
        </p:nvSpPr>
        <p:spPr>
          <a:xfrm>
            <a:off x="9525000" y="4429125"/>
            <a:ext cx="762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4000ms</a:t>
            </a:r>
            <a:endParaRPr lang="en-US" sz="900" dirty="0"/>
          </a:p>
        </p:txBody>
      </p:sp>
      <p:sp>
        <p:nvSpPr>
          <p:cNvPr id="20" name="Text 13"/>
          <p:cNvSpPr/>
          <p:nvPr/>
        </p:nvSpPr>
        <p:spPr>
          <a:xfrm>
            <a:off x="10668000" y="4429125"/>
            <a:ext cx="762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6000ms</a:t>
            </a:r>
            <a:endParaRPr lang="en-US" sz="900" dirty="0"/>
          </a:p>
        </p:txBody>
      </p:sp>
      <p:sp>
        <p:nvSpPr>
          <p:cNvPr id="21" name="Text 14"/>
          <p:cNvSpPr/>
          <p:nvPr/>
        </p:nvSpPr>
        <p:spPr>
          <a:xfrm>
            <a:off x="7429500" y="5191125"/>
            <a:ext cx="38100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825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※ Discordは、Discord Inc.の商標または登録商標です</a:t>
            </a:r>
            <a:endParaRPr lang="en-US" sz="825" dirty="0"/>
          </a:p>
        </p:txBody>
      </p:sp>
      <p:sp>
        <p:nvSpPr>
          <p:cNvPr id="22" name="Text 15"/>
          <p:cNvSpPr/>
          <p:nvPr/>
        </p:nvSpPr>
        <p:spPr>
          <a:xfrm>
            <a:off x="10668000" y="1266825"/>
            <a:ext cx="76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LIVE</a:t>
            </a:r>
            <a:endParaRPr lang="en-US" sz="1350" dirty="0"/>
          </a:p>
        </p:txBody>
      </p:sp>
      <p:sp>
        <p:nvSpPr>
          <p:cNvPr id="23" name="Text 16"/>
          <p:cNvSpPr/>
          <p:nvPr/>
        </p:nvSpPr>
        <p:spPr>
          <a:xfrm>
            <a:off x="8001000" y="6381750"/>
            <a:ext cx="3810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supported by evex-developers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1127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eZro Product Deck - Slide 7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096000" y="0"/>
            <a:ext cx="6096000" cy="68580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4572000"/>
            <a:ext cx="5143500" cy="1238250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67500" y="1524000"/>
            <a:ext cx="4762500" cy="3619500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91250" y="3619500"/>
            <a:ext cx="1143000" cy="857250"/>
          </a:xfrm>
          <a:prstGeom prst="rect">
            <a:avLst/>
          </a:prstGeom>
        </p:spPr>
      </p:pic>
      <p:pic>
        <p:nvPicPr>
          <p:cNvPr id="7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477500" y="2095500"/>
            <a:ext cx="952500" cy="1333500"/>
          </a:xfrm>
          <a:prstGeom prst="rect">
            <a:avLst/>
          </a:prstGeom>
        </p:spPr>
      </p:pic>
      <p:pic>
        <p:nvPicPr>
          <p:cNvPr id="8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334250" y="2952750"/>
            <a:ext cx="3143250" cy="1143000"/>
          </a:xfrm>
          <a:prstGeom prst="rect">
            <a:avLst/>
          </a:prstGeom>
        </p:spPr>
      </p:pic>
      <p:sp>
        <p:nvSpPr>
          <p:cNvPr id="9" name="Text 1"/>
          <p:cNvSpPr/>
          <p:nvPr/>
        </p:nvSpPr>
        <p:spPr>
          <a:xfrm>
            <a:off x="762000" y="571500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FEATURE 3</a:t>
            </a:r>
            <a:endParaRPr lang="en-US" sz="1200" dirty="0"/>
          </a:p>
        </p:txBody>
      </p:sp>
      <p:sp>
        <p:nvSpPr>
          <p:cNvPr id="10" name="Text 2"/>
          <p:cNvSpPr/>
          <p:nvPr/>
        </p:nvSpPr>
        <p:spPr>
          <a:xfrm>
            <a:off x="723900" y="857250"/>
            <a:ext cx="76200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特長③：</a:t>
            </a:r>
            <a:pPr algn="l" indent="0" marL="0">
              <a:buNone/>
            </a:pPr>
            <a:r>
              <a:rPr lang="en-US" sz="3300" b="1" dirty="0">
                <a:solidFill>
                  <a:srgbClr val="00BCD4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すべてを一つのウィンドウで</a:t>
            </a:r>
            <a:endParaRPr lang="en-US" sz="3300" dirty="0"/>
          </a:p>
        </p:txBody>
      </p:sp>
      <p:sp>
        <p:nvSpPr>
          <p:cNvPr id="11" name="Text 3"/>
          <p:cNvSpPr/>
          <p:nvPr/>
        </p:nvSpPr>
        <p:spPr>
          <a:xfrm>
            <a:off x="1238250" y="1714500"/>
            <a:ext cx="49530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画面切替・ソース管理・モニタリングを</a:t>
            </a:r>
            <a:pPr algn="l" indent="0" marL="0">
              <a:buNone/>
            </a:pPr>
            <a:r>
              <a:rPr lang="en-US" sz="15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統合UIで一元管理</a:t>
            </a:r>
            <a:endParaRPr lang="en-US" sz="1650" dirty="0"/>
          </a:p>
        </p:txBody>
      </p:sp>
      <p:sp>
        <p:nvSpPr>
          <p:cNvPr id="12" name="Text 4"/>
          <p:cNvSpPr/>
          <p:nvPr/>
        </p:nvSpPr>
        <p:spPr>
          <a:xfrm>
            <a:off x="1238250" y="2667000"/>
            <a:ext cx="47625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視線移動やウィンドウ切替を大幅に削減</a:t>
            </a:r>
            <a:pPr algn="l" indent="0" marL="0">
              <a:buNone/>
            </a:pPr>
            <a:r>
              <a:rPr lang="en-US" sz="15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オペレーターの操作負担を軽減</a:t>
            </a:r>
            <a:endParaRPr lang="en-US" sz="1650" dirty="0"/>
          </a:p>
        </p:txBody>
      </p:sp>
      <p:sp>
        <p:nvSpPr>
          <p:cNvPr id="13" name="Text 5"/>
          <p:cNvSpPr/>
          <p:nvPr/>
        </p:nvSpPr>
        <p:spPr>
          <a:xfrm>
            <a:off x="1238250" y="3619500"/>
            <a:ext cx="47625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複雑な操作によるミスの起点を排除</a:t>
            </a:r>
            <a:pPr algn="l" indent="0" marL="0">
              <a:buNone/>
            </a:pPr>
            <a:r>
              <a:rPr lang="en-US" sz="1500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重大なヒューマンエラーを未然に防止</a:t>
            </a:r>
            <a:endParaRPr lang="en-US" sz="1650" dirty="0"/>
          </a:p>
        </p:txBody>
      </p:sp>
      <p:sp>
        <p:nvSpPr>
          <p:cNvPr id="14" name="Text 6"/>
          <p:cNvSpPr/>
          <p:nvPr/>
        </p:nvSpPr>
        <p:spPr>
          <a:xfrm>
            <a:off x="1047750" y="4762500"/>
            <a:ext cx="190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解決する課題</a:t>
            </a:r>
            <a:endParaRPr lang="en-US" sz="1200" dirty="0"/>
          </a:p>
        </p:txBody>
      </p:sp>
      <p:sp>
        <p:nvSpPr>
          <p:cNvPr id="15" name="Text 7"/>
          <p:cNvSpPr/>
          <p:nvPr/>
        </p:nvSpPr>
        <p:spPr>
          <a:xfrm>
            <a:off x="1047750" y="5095875"/>
            <a:ext cx="45720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複数画面管理の煩雑さや切替ミス</a:t>
            </a:r>
            <a:pPr algn="l" indent="0" marL="0">
              <a:buNone/>
            </a:pPr>
            <a:r>
              <a:rPr lang="en-US" sz="165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オペレーターの負担を根本から解消</a:t>
            </a:r>
            <a:endParaRPr lang="en-US" sz="1650" dirty="0"/>
          </a:p>
        </p:txBody>
      </p:sp>
      <p:sp>
        <p:nvSpPr>
          <p:cNvPr id="16" name="Text 8"/>
          <p:cNvSpPr/>
          <p:nvPr/>
        </p:nvSpPr>
        <p:spPr>
          <a:xfrm>
            <a:off x="6762750" y="1952625"/>
            <a:ext cx="5715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eZro</a:t>
            </a:r>
            <a:pPr algn="l" indent="0" marL="0">
              <a:buNone/>
            </a:pPr>
            <a:r>
              <a:rPr lang="en-US" sz="135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.</a:t>
            </a:r>
            <a:endParaRPr lang="en-US" sz="1350" dirty="0"/>
          </a:p>
        </p:txBody>
      </p:sp>
      <p:sp>
        <p:nvSpPr>
          <p:cNvPr id="17" name="Text 9"/>
          <p:cNvSpPr/>
          <p:nvPr/>
        </p:nvSpPr>
        <p:spPr>
          <a:xfrm>
            <a:off x="8001000" y="6381750"/>
            <a:ext cx="3810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supported by evex-developers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1127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eZro Product Deck - Slide 8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1524000"/>
            <a:ext cx="4381500" cy="3238500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48500" y="1524000"/>
            <a:ext cx="4381500" cy="3238500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2000" y="5143500"/>
            <a:ext cx="10668000" cy="952500"/>
          </a:xfrm>
          <a:prstGeom prst="rect">
            <a:avLst/>
          </a:prstGeom>
        </p:spPr>
      </p:pic>
      <p:sp>
        <p:nvSpPr>
          <p:cNvPr id="7" name="Text 1"/>
          <p:cNvSpPr/>
          <p:nvPr/>
        </p:nvSpPr>
        <p:spPr>
          <a:xfrm>
            <a:off x="762000" y="476250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BEFORE / AFTER</a:t>
            </a:r>
            <a:endParaRPr lang="en-US" sz="1200" dirty="0"/>
          </a:p>
        </p:txBody>
      </p:sp>
      <p:sp>
        <p:nvSpPr>
          <p:cNvPr id="8" name="Text 2"/>
          <p:cNvSpPr/>
          <p:nvPr/>
        </p:nvSpPr>
        <p:spPr>
          <a:xfrm>
            <a:off x="723900" y="762000"/>
            <a:ext cx="76200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eZroで</a:t>
            </a:r>
            <a:pPr algn="l" indent="0" marL="0">
              <a:buNone/>
            </a:pPr>
            <a:r>
              <a:rPr lang="en-US" sz="3300" b="1" dirty="0">
                <a:solidFill>
                  <a:srgbClr val="00BCD4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実現できること</a:t>
            </a:r>
            <a:endParaRPr lang="en-US" sz="3300" dirty="0"/>
          </a:p>
        </p:txBody>
      </p:sp>
      <p:sp>
        <p:nvSpPr>
          <p:cNvPr id="9" name="Text 3"/>
          <p:cNvSpPr/>
          <p:nvPr/>
        </p:nvSpPr>
        <p:spPr>
          <a:xfrm>
            <a:off x="1428750" y="1762125"/>
            <a:ext cx="285750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475569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従来の配信環境</a:t>
            </a:r>
            <a:endParaRPr lang="en-US" sz="1800" dirty="0"/>
          </a:p>
        </p:txBody>
      </p:sp>
      <p:sp>
        <p:nvSpPr>
          <p:cNvPr id="10" name="Text 4"/>
          <p:cNvSpPr/>
          <p:nvPr/>
        </p:nvSpPr>
        <p:spPr>
          <a:xfrm>
            <a:off x="1428750" y="2428875"/>
            <a:ext cx="342900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設定に時間がかかる</a:t>
            </a:r>
            <a:endParaRPr lang="en-US" sz="1500" dirty="0"/>
          </a:p>
        </p:txBody>
      </p:sp>
      <p:sp>
        <p:nvSpPr>
          <p:cNvPr id="11" name="Text 5"/>
          <p:cNvSpPr/>
          <p:nvPr/>
        </p:nvSpPr>
        <p:spPr>
          <a:xfrm>
            <a:off x="1428750" y="2952750"/>
            <a:ext cx="342900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操作が複雑で混乱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1428750" y="3476625"/>
            <a:ext cx="342900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ヒヤヒヤする画面切替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1428750" y="4000500"/>
            <a:ext cx="342900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遅延で盛り上がりが削がれる</a:t>
            </a:r>
            <a:endParaRPr lang="en-US" sz="1500" dirty="0"/>
          </a:p>
        </p:txBody>
      </p:sp>
      <p:pic>
        <p:nvPicPr>
          <p:cNvPr id="14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334000" y="2762250"/>
            <a:ext cx="1524000" cy="76200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7715250" y="1762125"/>
            <a:ext cx="285750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0BCD4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eZro導入後</a:t>
            </a:r>
            <a:endParaRPr lang="en-US" sz="1800" dirty="0"/>
          </a:p>
        </p:txBody>
      </p:sp>
      <p:sp>
        <p:nvSpPr>
          <p:cNvPr id="16" name="Text 9"/>
          <p:cNvSpPr/>
          <p:nvPr/>
        </p:nvSpPr>
        <p:spPr>
          <a:xfrm>
            <a:off x="7715250" y="2428875"/>
            <a:ext cx="352425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数ステップで配信開始</a:t>
            </a:r>
            <a:endParaRPr lang="en-US" sz="1500" dirty="0"/>
          </a:p>
        </p:txBody>
      </p:sp>
      <p:sp>
        <p:nvSpPr>
          <p:cNvPr id="17" name="Text 10"/>
          <p:cNvSpPr/>
          <p:nvPr/>
        </p:nvSpPr>
        <p:spPr>
          <a:xfrm>
            <a:off x="7715250" y="2952750"/>
            <a:ext cx="352425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統合UIで直感操作</a:t>
            </a:r>
            <a:endParaRPr lang="en-US" sz="1500" dirty="0"/>
          </a:p>
        </p:txBody>
      </p:sp>
      <p:sp>
        <p:nvSpPr>
          <p:cNvPr id="18" name="Text 11"/>
          <p:cNvSpPr/>
          <p:nvPr/>
        </p:nvSpPr>
        <p:spPr>
          <a:xfrm>
            <a:off x="7715250" y="3476625"/>
            <a:ext cx="352425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ミス削減で安心運営</a:t>
            </a:r>
            <a:endParaRPr lang="en-US" sz="1500" dirty="0"/>
          </a:p>
        </p:txBody>
      </p:sp>
      <p:sp>
        <p:nvSpPr>
          <p:cNvPr id="19" name="Text 12"/>
          <p:cNvSpPr/>
          <p:nvPr/>
        </p:nvSpPr>
        <p:spPr>
          <a:xfrm>
            <a:off x="7715250" y="4000500"/>
            <a:ext cx="3524250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低遅延で会場/視聴者がリアルに繋がる</a:t>
            </a:r>
            <a:endParaRPr lang="en-US" sz="1500" dirty="0"/>
          </a:p>
        </p:txBody>
      </p:sp>
      <p:sp>
        <p:nvSpPr>
          <p:cNvPr id="20" name="Text 13"/>
          <p:cNvSpPr/>
          <p:nvPr/>
        </p:nvSpPr>
        <p:spPr>
          <a:xfrm>
            <a:off x="762000" y="4905375"/>
            <a:ext cx="11430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10B98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BENEFITS</a:t>
            </a:r>
            <a:endParaRPr lang="en-US" sz="1050" dirty="0"/>
          </a:p>
        </p:txBody>
      </p:sp>
      <p:sp>
        <p:nvSpPr>
          <p:cNvPr id="21" name="Text 14"/>
          <p:cNvSpPr/>
          <p:nvPr/>
        </p:nvSpPr>
        <p:spPr>
          <a:xfrm>
            <a:off x="1809750" y="5429250"/>
            <a:ext cx="171450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運営効率向上</a:t>
            </a:r>
            <a:endParaRPr lang="en-US" sz="1800" dirty="0"/>
          </a:p>
        </p:txBody>
      </p:sp>
      <p:sp>
        <p:nvSpPr>
          <p:cNvPr id="22" name="Text 15"/>
          <p:cNvSpPr/>
          <p:nvPr/>
        </p:nvSpPr>
        <p:spPr>
          <a:xfrm>
            <a:off x="4953000" y="5429250"/>
            <a:ext cx="209550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トラブルリスク低減</a:t>
            </a:r>
            <a:endParaRPr lang="en-US" sz="1800" dirty="0"/>
          </a:p>
        </p:txBody>
      </p:sp>
      <p:sp>
        <p:nvSpPr>
          <p:cNvPr id="23" name="Text 16"/>
          <p:cNvSpPr/>
          <p:nvPr/>
        </p:nvSpPr>
        <p:spPr>
          <a:xfrm>
            <a:off x="8477250" y="5429250"/>
            <a:ext cx="171450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学習コスト削減</a:t>
            </a:r>
            <a:endParaRPr lang="en-US" sz="1800" dirty="0"/>
          </a:p>
        </p:txBody>
      </p:sp>
      <p:sp>
        <p:nvSpPr>
          <p:cNvPr id="24" name="Text 17"/>
          <p:cNvSpPr/>
          <p:nvPr/>
        </p:nvSpPr>
        <p:spPr>
          <a:xfrm>
            <a:off x="8001000" y="6381750"/>
            <a:ext cx="3810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supported by evex-developers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1127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eZro Product Deck - Slide 9</a:t>
            </a:r>
            <a:endParaRPr lang="en-US" sz="2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1619250"/>
            <a:ext cx="10668000" cy="1524000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2000" y="3524250"/>
            <a:ext cx="3238500" cy="2381250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76750" y="3524250"/>
            <a:ext cx="3238500" cy="2381250"/>
          </a:xfrm>
          <a:prstGeom prst="rect">
            <a:avLst/>
          </a:prstGeom>
        </p:spPr>
      </p:pic>
      <p:pic>
        <p:nvPicPr>
          <p:cNvPr id="7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191500" y="3524250"/>
            <a:ext cx="3238500" cy="2381250"/>
          </a:xfrm>
          <a:prstGeom prst="rect">
            <a:avLst/>
          </a:prstGeom>
        </p:spPr>
      </p:pic>
      <p:pic>
        <p:nvPicPr>
          <p:cNvPr id="8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428750" y="5524500"/>
            <a:ext cx="1905000" cy="381000"/>
          </a:xfrm>
          <a:prstGeom prst="rect">
            <a:avLst/>
          </a:prstGeom>
        </p:spPr>
      </p:pic>
      <p:pic>
        <p:nvPicPr>
          <p:cNvPr id="9" name="Image 6" descr="preencoded.png">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143500" y="5524500"/>
            <a:ext cx="1905000" cy="381000"/>
          </a:xfrm>
          <a:prstGeom prst="rect">
            <a:avLst/>
          </a:prstGeom>
        </p:spPr>
      </p:pic>
      <p:pic>
        <p:nvPicPr>
          <p:cNvPr id="10" name="Image 7" descr="preencoded.png">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858250" y="5524500"/>
            <a:ext cx="1905000" cy="381000"/>
          </a:xfrm>
          <a:prstGeom prst="rect">
            <a:avLst/>
          </a:prstGeom>
        </p:spPr>
      </p:pic>
      <p:sp>
        <p:nvSpPr>
          <p:cNvPr id="11" name="Text 1"/>
          <p:cNvSpPr/>
          <p:nvPr/>
        </p:nvSpPr>
        <p:spPr>
          <a:xfrm>
            <a:off x="762000" y="476250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NEXT STEPS</a:t>
            </a:r>
            <a:endParaRPr lang="en-US" sz="1200" dirty="0"/>
          </a:p>
        </p:txBody>
      </p:sp>
      <p:sp>
        <p:nvSpPr>
          <p:cNvPr id="12" name="Text 2"/>
          <p:cNvSpPr/>
          <p:nvPr/>
        </p:nvSpPr>
        <p:spPr>
          <a:xfrm>
            <a:off x="723900" y="762000"/>
            <a:ext cx="7620000" cy="666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0F172A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次のステップへ</a:t>
            </a:r>
            <a:endParaRPr lang="en-US" sz="3300" dirty="0"/>
          </a:p>
        </p:txBody>
      </p:sp>
      <p:sp>
        <p:nvSpPr>
          <p:cNvPr id="13" name="Text 3"/>
          <p:cNvSpPr/>
          <p:nvPr/>
        </p:nvSpPr>
        <p:spPr>
          <a:xfrm>
            <a:off x="762000" y="2000250"/>
            <a:ext cx="10668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
</a:t>
            </a:r>
            <a:pPr algn="ctr" indent="0" marL="0">
              <a:buNone/>
            </a:pPr>
            <a:r>
              <a:rPr lang="en-US" sz="285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まずは</a:t>
            </a:r>
            <a:pPr algn="ctr" indent="0" marL="0">
              <a:buNone/>
            </a:pPr>
            <a:r>
              <a:rPr lang="en-US" sz="2850" b="1" dirty="0">
                <a:solidFill>
                  <a:srgbClr val="00BCD4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無料デモ/トライアル</a:t>
            </a:r>
            <a:pPr algn="ctr" indent="0" marL="0">
              <a:buNone/>
            </a:pPr>
            <a:r>
              <a:rPr lang="en-US" sz="285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で体験</a:t>
            </a:r>
            <a:pPr algn="ctr"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
</a:t>
            </a:r>
            <a:pPr algn="ctr" indent="0" marL="0">
              <a:buNone/>
            </a:pPr>
            <a:r>
              <a:rPr lang="en-US" sz="135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eZroの簡単さ・低遅延・安定性を、ぜひ実際の画面でお確かめください。</a:t>
            </a:r>
            <a:pPr algn="ctr"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
</a:t>
            </a:r>
            <a:endParaRPr lang="en-US" sz="1200" dirty="0"/>
          </a:p>
        </p:txBody>
      </p:sp>
      <p:sp>
        <p:nvSpPr>
          <p:cNvPr id="14" name="Text 4"/>
          <p:cNvSpPr/>
          <p:nvPr/>
        </p:nvSpPr>
        <p:spPr>
          <a:xfrm>
            <a:off x="952500" y="4381500"/>
            <a:ext cx="2857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① 無料デモ申込</a:t>
            </a:r>
            <a:endParaRPr lang="en-US" sz="1650" dirty="0"/>
          </a:p>
        </p:txBody>
      </p:sp>
      <p:sp>
        <p:nvSpPr>
          <p:cNvPr id="15" name="Text 5"/>
          <p:cNvSpPr/>
          <p:nvPr/>
        </p:nvSpPr>
        <p:spPr>
          <a:xfrm>
            <a:off x="1047750" y="4857750"/>
            <a:ext cx="2667000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25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実際の操作画面をお見せしながら、</a:t>
            </a:r>
            <a:pPr algn="ctr" indent="0" marL="0">
              <a:buNone/>
            </a:pPr>
            <a:r>
              <a:rPr lang="en-US" sz="1125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貴社に合わせた活用法をご提案します。</a:t>
            </a:r>
            <a:endParaRPr lang="en-US" sz="1125" dirty="0"/>
          </a:p>
        </p:txBody>
      </p:sp>
      <p:sp>
        <p:nvSpPr>
          <p:cNvPr id="16" name="Text 6"/>
          <p:cNvSpPr/>
          <p:nvPr/>
        </p:nvSpPr>
        <p:spPr>
          <a:xfrm>
            <a:off x="1428750" y="5619750"/>
            <a:ext cx="190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17" name="Text 7"/>
          <p:cNvSpPr/>
          <p:nvPr/>
        </p:nvSpPr>
        <p:spPr>
          <a:xfrm>
            <a:off x="4667250" y="4381500"/>
            <a:ext cx="2857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② 導入相談</a:t>
            </a:r>
            <a:endParaRPr lang="en-US" sz="1650" dirty="0"/>
          </a:p>
        </p:txBody>
      </p:sp>
      <p:sp>
        <p:nvSpPr>
          <p:cNvPr id="18" name="Text 8"/>
          <p:cNvSpPr/>
          <p:nvPr/>
        </p:nvSpPr>
        <p:spPr>
          <a:xfrm>
            <a:off x="4762500" y="4857750"/>
            <a:ext cx="2667000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25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現在の配信環境の課題や、</a:t>
            </a:r>
            <a:pPr algn="ctr" indent="0" marL="0">
              <a:buNone/>
            </a:pPr>
            <a:r>
              <a:rPr lang="en-US" sz="1125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導入に向けた技術的なご相談を承ります。</a:t>
            </a:r>
            <a:endParaRPr lang="en-US" sz="1125" dirty="0"/>
          </a:p>
        </p:txBody>
      </p:sp>
      <p:sp>
        <p:nvSpPr>
          <p:cNvPr id="19" name="Text 9"/>
          <p:cNvSpPr/>
          <p:nvPr/>
        </p:nvSpPr>
        <p:spPr>
          <a:xfrm>
            <a:off x="8382000" y="4381500"/>
            <a:ext cx="2857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1E293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③ 資料請求</a:t>
            </a:r>
            <a:endParaRPr lang="en-US" sz="1650" dirty="0"/>
          </a:p>
        </p:txBody>
      </p:sp>
      <p:sp>
        <p:nvSpPr>
          <p:cNvPr id="20" name="Text 10"/>
          <p:cNvSpPr/>
          <p:nvPr/>
        </p:nvSpPr>
        <p:spPr>
          <a:xfrm>
            <a:off x="8477250" y="4857750"/>
            <a:ext cx="2667000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25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詳細な機能一覧や価格プランをまとめた</a:t>
            </a:r>
            <a:pPr algn="ctr" indent="0" marL="0">
              <a:buNone/>
            </a:pPr>
            <a:r>
              <a:rPr lang="en-US" sz="1125" dirty="0">
                <a:solidFill>
                  <a:srgbClr val="64748B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導入検討用資料をお送りします。</a:t>
            </a:r>
            <a:endParaRPr lang="en-US" sz="1125" dirty="0"/>
          </a:p>
        </p:txBody>
      </p:sp>
      <p:sp>
        <p:nvSpPr>
          <p:cNvPr id="21" name="Text 11"/>
          <p:cNvSpPr/>
          <p:nvPr/>
        </p:nvSpPr>
        <p:spPr>
          <a:xfrm>
            <a:off x="8001000" y="6381750"/>
            <a:ext cx="3810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supported by evex-developers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subject>Generated from HTML</dc:subject>
  <dc:creator>htmltopp-api</dc:creator>
  <cp:lastModifiedBy>htmltopp-api</cp:lastModifiedBy>
  <cp:revision>1</cp:revision>
  <dcterms:created xsi:type="dcterms:W3CDTF">2026-04-01T12:57:28Z</dcterms:created>
  <dcterms:modified xsi:type="dcterms:W3CDTF">2026-04-01T12:57:28Z</dcterms:modified>
</cp:coreProperties>
</file>